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2" r:id="rId4"/>
    <p:sldId id="267" r:id="rId5"/>
    <p:sldId id="264" r:id="rId6"/>
    <p:sldId id="263" r:id="rId7"/>
    <p:sldId id="272" r:id="rId8"/>
    <p:sldId id="276" r:id="rId9"/>
    <p:sldId id="284" r:id="rId10"/>
    <p:sldId id="269" r:id="rId11"/>
    <p:sldId id="285" r:id="rId12"/>
    <p:sldId id="274" r:id="rId13"/>
    <p:sldId id="270" r:id="rId14"/>
    <p:sldId id="271" r:id="rId15"/>
    <p:sldId id="278" r:id="rId16"/>
    <p:sldId id="279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5FF"/>
    <a:srgbClr val="002560"/>
    <a:srgbClr val="742D7B"/>
    <a:srgbClr val="145CDE"/>
    <a:srgbClr val="0D3E95"/>
    <a:srgbClr val="002B70"/>
    <a:srgbClr val="001B4C"/>
    <a:srgbClr val="9CBCF6"/>
    <a:srgbClr val="6199FF"/>
    <a:srgbClr val="6DA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264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DD42A-ADA0-476A-A410-533801369B72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11B4F-2F9D-45B8-8B80-14D1AE64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B4F-2F9D-45B8-8B80-14D1AE6479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1.pic4you.ru/allimage/y2012/11-15/12216/2692275.png" TargetMode="External"/><Relationship Id="rId2" Type="http://schemas.openxmlformats.org/officeDocument/2006/relationships/hyperlink" Target="http://s3.uploads.ru/BdO9t.png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bebiklad.ru/wospitanie/kak-prazdnuyut-rozhdestvo-v-rossii" TargetMode="External"/><Relationship Id="rId4" Type="http://schemas.openxmlformats.org/officeDocument/2006/relationships/hyperlink" Target="http://menzurka.ucoz.ru/_ph/10/2/45073802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571612"/>
            <a:ext cx="8715404" cy="308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1" u="none" strike="noStrike" kern="120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B7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CD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«Рождественские традиции в России</a:t>
            </a:r>
            <a:r>
              <a:rPr kumimoji="0" lang="ru-RU" sz="7200" b="1" i="1" u="none" strike="noStrike" kern="1200" normalizeH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CD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»</a:t>
            </a:r>
            <a:endParaRPr kumimoji="0" lang="ru-RU" sz="7200" b="1" i="1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45CD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7905" y="5429264"/>
            <a:ext cx="7966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785926"/>
            <a:ext cx="4038600" cy="469742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канун праздника, в сочельник, в самый последний день рождественского поста, не полагалось ничего вкушать «до первой звезды», то есть до наступления темноты. С наступлением вечера на стол подавалось сочиво – каша из пшеницы, чечевицы или риса с медом и орехами и еще 11 постных блюд. Затем православные отправлялись в храм на торжественное всенощное богослужение. А по возвращении усаживались уже за праздничный стол — разговляться. Торжественный рождественский стол застилали новой белой скатертью, под которою клали небольшой пучок соломы, в память о рождественских яслях. К столу подавались особые, рождественские блюда и каждое блюдо полагалось попробовать. Главными блюдами рождественского стола были жареный целиком поросенок и гусь с яблоками. По традиции разрезать поросенка или гуся должен был глава семьи – старший мужчина, и оделять кусками всех сидящих за столом.</a:t>
            </a:r>
          </a:p>
          <a:p>
            <a:endParaRPr lang="ru-RU" dirty="0"/>
          </a:p>
        </p:txBody>
      </p:sp>
      <p:pic>
        <p:nvPicPr>
          <p:cNvPr id="5" name="Содержимое 4" descr="http://savepic.su/3950433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857232"/>
            <a:ext cx="397040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Праздничный стол в Рождественскую ночь стал традиционным в наших семьях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Natasha\Desktop\Новая папка\DSC0370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214422"/>
            <a:ext cx="6874961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Рождество</a:t>
            </a:r>
            <a:endParaRPr lang="ru-RU" dirty="0"/>
          </a:p>
        </p:txBody>
      </p:sp>
      <p:pic>
        <p:nvPicPr>
          <p:cNvPr id="5" name="Содержимое 4" descr="http://festival.1september.ru/articles/655991/presentation/6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642918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b="1" dirty="0" smtClean="0">
                <a:solidFill>
                  <a:srgbClr val="7030A0"/>
                </a:solidFill>
              </a:rPr>
              <a:t>     </a:t>
            </a:r>
            <a:r>
              <a:rPr lang="ru-RU" sz="1800" b="1" dirty="0" smtClean="0">
                <a:solidFill>
                  <a:srgbClr val="FF0000"/>
                </a:solidFill>
              </a:rPr>
              <a:t>Рождество поистине считается самым хлебосольным праздником. В Сочельник к праздничному столу звали всех, кто проходил мимо по улице. Двери всех домов были открыты и хозяева были всем рады и всех угощали праздничными яствами. К столу мог попасть даже нищий. Люди верили, что Христос может прийти к ним в дом в любом обличье.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Рождество</a:t>
            </a:r>
            <a:endParaRPr lang="ru-RU" dirty="0"/>
          </a:p>
        </p:txBody>
      </p:sp>
      <p:pic>
        <p:nvPicPr>
          <p:cNvPr id="5" name="Содержимое 4" descr="http://f9.ifotki.info/org/7c7ae28f1744e8f65a2c0392e85577afbc81d610063404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857232"/>
            <a:ext cx="564360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28" y="4214818"/>
            <a:ext cx="7258072" cy="191134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 традиции самые младшие члены семьи должны были ждать на улице появления звезды, а затем бежать в дом и сообщать старшим радостную новость. Зачастую и вся семья находилась на улице и ждала появления звезды. Бытовала примета, по которой первый, кто увидел звезду, будет счастливым целый год.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7472386" cy="5054617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                         Вот как об этом вспоминает русский писатель прошлого века И. С. Шмелев: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«В Сочельник, под Рождество,— бывало, до звезды не ели. Кутью варили из пшеницы, с медом; взвар — из чернослива, груши, шепталы... Ставили под образа, на сено. Почему?.. А будто — дар Христу. Ну... будто, Он на сене, в яслях. Бывало, ждешь звезды, протрешь все стекла... Первая звезда, а вон — другая... На черном небе так и кипит от света, дрожит, мерцает. А какие звезды!.. Усатые, живые, бьются, колют глаз. В воздухе-то </a:t>
            </a:r>
            <a:r>
              <a:rPr lang="ru-RU" sz="1600" dirty="0" err="1" smtClean="0"/>
              <a:t>мерз-лость</a:t>
            </a:r>
            <a:r>
              <a:rPr lang="ru-RU" sz="1600" dirty="0" smtClean="0"/>
              <a:t>, через нее-то звезды большие, разными огнями блещут,— </a:t>
            </a:r>
            <a:r>
              <a:rPr lang="ru-RU" sz="1600" dirty="0" err="1" smtClean="0"/>
              <a:t>голубой</a:t>
            </a:r>
            <a:r>
              <a:rPr lang="ru-RU" sz="1600" dirty="0" smtClean="0"/>
              <a:t> хрусталь, и синий, и Зеленый,— в стрелках. И звон услышишь. И будто это звезды — звон-то! Морозный, гулкий,— прямо серебро... В Кремле ударят,— древний звон, степенный, с глухотой. А то — тугое серебро, как бархат звонный. И все запело, тысяча церквей играет. Такого не услышишь, нет. Не Пасха, перезвону нет, а стелет звоном, кроет серебром, как пенье, без конца-начала...— гул и гул.</a:t>
            </a:r>
            <a:br>
              <a:rPr lang="ru-RU" sz="1600" dirty="0" smtClean="0"/>
            </a:br>
            <a:r>
              <a:rPr lang="ru-RU" sz="1600" dirty="0" smtClean="0"/>
              <a:t>...Звездный звон, певучий,— плывет, не молкнет; сонный звон-чудо, звон-виденье, славит Бога в вышних,— Рождество.</a:t>
            </a:r>
            <a:br>
              <a:rPr lang="ru-RU" sz="1600" dirty="0" smtClean="0"/>
            </a:br>
            <a:r>
              <a:rPr lang="ru-RU" sz="1600" dirty="0" smtClean="0"/>
              <a:t>Идешь и думаешь: сейчас услышу ласковый напев-молитву, простой, особенный какой-то, детский, теплый...— и почему-то видится кроватка, звезды.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Рождество Твое, Христе Боже наш,</a:t>
            </a:r>
            <a:br>
              <a:rPr lang="ru-RU" sz="1600" dirty="0" smtClean="0"/>
            </a:br>
            <a:r>
              <a:rPr lang="ru-RU" sz="1600" dirty="0" err="1" smtClean="0"/>
              <a:t>Вознесия</a:t>
            </a:r>
            <a:r>
              <a:rPr lang="ru-RU" sz="1600" dirty="0" smtClean="0"/>
              <a:t> </a:t>
            </a:r>
            <a:r>
              <a:rPr lang="ru-RU" sz="1600" dirty="0" err="1" smtClean="0"/>
              <a:t>мирови</a:t>
            </a:r>
            <a:r>
              <a:rPr lang="ru-RU" sz="1600" dirty="0" smtClean="0"/>
              <a:t> Свет Разума...»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1428736"/>
            <a:ext cx="4038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И конечно, в старые времена на Рождество и после него, на святочной неделе, все гуляли, играли и веселились.</a:t>
            </a:r>
          </a:p>
          <a:p>
            <a:r>
              <a:rPr lang="ru-RU" dirty="0" smtClean="0"/>
              <a:t>Больше всего любили наряжаться и разыгрывать представления. Так, один из молодых людей наряжался кузнецом, мазал лицо сажей, брал огромный молот – деревянный, и ходил по домам, с компанией таких же парней, переодетых и загримированных «стариками». Эта игра так и называлась – «Кузнец».</a:t>
            </a:r>
          </a:p>
          <a:p>
            <a:r>
              <a:rPr lang="ru-RU" dirty="0" smtClean="0"/>
              <a:t>Кузнец предлагал тем девицам, которые достигли старшего возраста – «на выданье», «перековаться» – сделать их моложе. Девушки отказывались, и тогда он показывал, что не шутит – перековывал «стариков» - парней, которые пришли с ним. Большую лавку накрывали покрывалом, и туда по очереди залезали «старики», а вылезали – молодые.</a:t>
            </a:r>
          </a:p>
          <a:p>
            <a:r>
              <a:rPr lang="ru-RU" dirty="0" smtClean="0"/>
              <a:t>Когда девушек таким способом «убеждали», что кузнец действительно волшебный, он начинал «ковать» им подарки. Однако, чтобы получить подарок, нужно было поцеловать кузнеца - девушки пачкались сажей, и все при этом веселились.</a:t>
            </a:r>
          </a:p>
          <a:p>
            <a:endParaRPr lang="ru-RU" dirty="0"/>
          </a:p>
        </p:txBody>
      </p:sp>
      <p:pic>
        <p:nvPicPr>
          <p:cNvPr id="5" name="Содержимое 4" descr="http://festival.1september.ru/articles/628491/presentation/11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2" y="1962944"/>
            <a:ext cx="4286253" cy="382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В последние годы православное Рождество в России отмечается достаточно широко, и смысл этого праздника понимает всё больше людей. В этот день люди радуются, вспоминая рождение Христа – снисхождение и единение Бога с человеком, как говорит нам церковь.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Рождество всегда считалось в России домашним праздником, спокойным и тихим. За праздничным столом собиралась только семья, друзья и близкие родственники: много гостей не приглашали. И сегодня не так важно, являетесь вы верующим, сочувствующим или даже атеистом – пусть этот праздник в кругу семьи и близких людей будет для вас светлым и радостным. Счастливого Рождества!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87824" y="620688"/>
            <a:ext cx="460851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B7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B7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357298"/>
            <a:ext cx="784887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r>
              <a:rPr lang="ru-RU" sz="2000" u="sng" dirty="0" smtClean="0">
                <a:hlinkClick r:id="rId2"/>
              </a:rPr>
              <a:t>1.</a:t>
            </a:r>
            <a:r>
              <a:rPr lang="en-US" sz="2000" u="sng" dirty="0" smtClean="0">
                <a:hlinkClick r:id="rId2"/>
              </a:rPr>
              <a:t>http://s3.uploads.ru/BdO9t.png</a:t>
            </a:r>
            <a:endParaRPr lang="ru-RU" sz="2000" u="sng" dirty="0" smtClean="0"/>
          </a:p>
          <a:p>
            <a:r>
              <a:rPr lang="ru-RU" sz="2400" i="1" dirty="0" smtClean="0"/>
              <a:t>Рамка сделана в программе </a:t>
            </a:r>
            <a:r>
              <a:rPr lang="en-US" sz="2400" i="1" dirty="0" smtClean="0"/>
              <a:t>Adobe Photoshop</a:t>
            </a:r>
            <a:endParaRPr lang="ru-RU" sz="2400" i="1" dirty="0" smtClean="0"/>
          </a:p>
          <a:p>
            <a:r>
              <a:rPr lang="ru-RU" sz="2000" dirty="0" smtClean="0">
                <a:hlinkClick r:id="rId3"/>
              </a:rPr>
              <a:t>2.</a:t>
            </a:r>
            <a:r>
              <a:rPr lang="en-US" sz="2000" dirty="0" smtClean="0">
                <a:hlinkClick r:id="rId3"/>
              </a:rPr>
              <a:t>http://s1.pic4you.ru/allimage/y2012/11-15/12216/2692275.png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lvl="0"/>
            <a:r>
              <a:rPr lang="ru-RU" sz="2400" i="1" dirty="0" smtClean="0"/>
              <a:t>угловая виньетка с шарами и колокольчиками</a:t>
            </a:r>
          </a:p>
          <a:p>
            <a:r>
              <a:rPr lang="ru-RU" sz="2000" dirty="0" smtClean="0">
                <a:hlinkClick r:id="rId4"/>
              </a:rPr>
              <a:t>3.</a:t>
            </a:r>
            <a:r>
              <a:rPr lang="en-US" sz="2000" dirty="0" smtClean="0">
                <a:hlinkClick r:id="rId4"/>
              </a:rPr>
              <a:t>http://menzurka.ucoz.ru/_ph/10/2/450738023.jpg</a:t>
            </a:r>
            <a:r>
              <a:rPr lang="ru-RU" sz="2000" dirty="0" smtClean="0"/>
              <a:t> </a:t>
            </a:r>
          </a:p>
          <a:p>
            <a:pPr lvl="0"/>
            <a:r>
              <a:rPr lang="ru-RU" sz="2400" i="1" dirty="0" smtClean="0"/>
              <a:t>основа для создания фона</a:t>
            </a:r>
          </a:p>
          <a:p>
            <a:r>
              <a:rPr lang="ru-RU" sz="2400" i="1" dirty="0" smtClean="0"/>
              <a:t>4.</a:t>
            </a:r>
            <a:r>
              <a:rPr lang="en-US" sz="2400" dirty="0" smtClean="0">
                <a:hlinkClick r:id="rId5"/>
              </a:rPr>
              <a:t> http://bebiklad.ru/wospitanie/kak-prazdnuyut-rozhdestvo-v-rossii#ixzz3sQwPvRWv</a:t>
            </a:r>
            <a:endParaRPr lang="ru-RU" sz="2400" dirty="0" smtClean="0"/>
          </a:p>
          <a:p>
            <a:pPr lvl="0"/>
            <a:r>
              <a:rPr lang="ru-RU" sz="2400" i="1" dirty="0" smtClean="0"/>
              <a:t>5</a:t>
            </a:r>
            <a:r>
              <a:rPr lang="ru-RU" sz="2000" u="sng" dirty="0" smtClean="0">
                <a:solidFill>
                  <a:srgbClr val="0D3E95"/>
                </a:solidFill>
              </a:rPr>
              <a:t>.</a:t>
            </a:r>
            <a:r>
              <a:rPr lang="en-US" sz="2000" u="sng" dirty="0" smtClean="0">
                <a:solidFill>
                  <a:srgbClr val="0D3E95"/>
                </a:solidFill>
              </a:rPr>
              <a:t> https://yandex.ru/images?uinfo=sw-1366-sh-768-ww-1326-wh-595-pd-1-wp-16x9_1366x768-lt-2700</a:t>
            </a:r>
            <a:endParaRPr lang="ru-RU" sz="2400" u="sng" dirty="0" smtClean="0">
              <a:solidFill>
                <a:srgbClr val="0D3E95"/>
              </a:solidFill>
            </a:endParaRPr>
          </a:p>
          <a:p>
            <a:pPr lvl="0" algn="ctr"/>
            <a:endParaRPr lang="en-US" sz="2400" i="1" dirty="0" smtClean="0"/>
          </a:p>
          <a:p>
            <a:pPr lvl="0" algn="ctr"/>
            <a:r>
              <a:rPr lang="ru-RU" sz="2400" i="1" dirty="0" smtClean="0"/>
              <a:t>  </a:t>
            </a:r>
          </a:p>
          <a:p>
            <a:pPr lvl="0" algn="ctr"/>
            <a:endParaRPr lang="ru-RU" sz="800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00063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</a:t>
            </a:r>
            <a:r>
              <a:rPr lang="en-US" dirty="0" smtClean="0"/>
              <a:t>http://joymylife.org.ua/christmas_mp3/index.php?name=Music&amp;op=view_music&amp;lid=1867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50070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</a:t>
            </a:r>
            <a:r>
              <a:rPr lang="en-US" dirty="0" smtClean="0"/>
              <a:t>http://www.playcast.ru/view/7062693/a6e9d07de3204b219eb88d525abd101b942b1a7dpl?showLastComments=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Natasha\Desktop\1146390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928670"/>
            <a:ext cx="3181350" cy="4953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4143380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православном мире Рождество стали праздновать с 388 года по почину Иоанна Златоуста.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285992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Рождество Христово с древнейших времен именовалось «матерью всех праздников» и считалось самым светлым праздником в году и вторым по значимости после Пасхи.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857232"/>
            <a:ext cx="6572296" cy="56436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145CDE"/>
                </a:solidFill>
              </a:rPr>
              <a:t>С приходом на Русь православия появилась и традиция широко и торжественно праздновать Рождество Христово. У славян-язычников на конец декабря — начало января приходился праздник «солнцеворота», когда солнце «поворачивает на лето, а зима – на мороз». То есть праздники были приурочены к дню осеннего равноденствия – этот день у многих народов в древности имел мистическое значение. Все традиции – рядиться, петь колядки, гадать, — это традиции языческого славянского «солнцеворота», которые влились, вплелись в новый православный праздник. Так, </a:t>
            </a:r>
            <a:r>
              <a:rPr lang="ru-RU" sz="2000" dirty="0" err="1" smtClean="0">
                <a:solidFill>
                  <a:srgbClr val="145CDE"/>
                </a:solidFill>
              </a:rPr>
              <a:t>колядование</a:t>
            </a:r>
            <a:r>
              <a:rPr lang="ru-RU" sz="2000" dirty="0" smtClean="0">
                <a:solidFill>
                  <a:srgbClr val="145CDE"/>
                </a:solidFill>
              </a:rPr>
              <a:t> превратилось в традицию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славить Христа - </a:t>
            </a:r>
            <a:r>
              <a:rPr lang="ru-RU" sz="2000" b="1" dirty="0" err="1" smtClean="0">
                <a:solidFill>
                  <a:srgbClr val="FF0000"/>
                </a:solidFill>
              </a:rPr>
              <a:t>Христославие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Самой старой рождественской традицией на Руси является </a:t>
            </a:r>
            <a:r>
              <a:rPr lang="ru-RU" dirty="0" err="1" smtClean="0"/>
              <a:t>славление</a:t>
            </a:r>
            <a:r>
              <a:rPr lang="ru-RU" dirty="0" smtClean="0"/>
              <a:t>, заменившее языческое </a:t>
            </a:r>
            <a:r>
              <a:rPr lang="ru-RU" dirty="0" err="1" smtClean="0"/>
              <a:t>колядование</a:t>
            </a:r>
            <a:r>
              <a:rPr lang="ru-RU" dirty="0" smtClean="0"/>
              <a:t>. В праздник Рождества патриарх с духовенством отправлялись к государю и славили Христа, затем шли к государыне и к другим членам царской семьи. В народе же молодежь и дети собирались группами и ходили со двора на двор, останавливались под окнами и пели, славя Христа и желая хозяевам добра и благоденствия. Славящих полагалось одаривать сладостями. Все, чем одаривали детей, складывалось в торбы и приносилось в храм, где сладостями угощали всех прихожан. </a:t>
            </a:r>
          </a:p>
          <a:p>
            <a:endParaRPr lang="ru-RU" dirty="0"/>
          </a:p>
        </p:txBody>
      </p:sp>
      <p:pic>
        <p:nvPicPr>
          <p:cNvPr id="5" name="Содержимое 4" descr="http://siver.com.ua/_nw/5/61872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000240"/>
            <a:ext cx="4400552" cy="3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285860"/>
            <a:ext cx="7043742" cy="5138758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rgbClr val="0D3E95"/>
                </a:solidFill>
              </a:rPr>
              <a:t>                                                   </a:t>
            </a:r>
            <a:r>
              <a:rPr lang="ru-RU" sz="2400" b="1" dirty="0" smtClean="0">
                <a:solidFill>
                  <a:srgbClr val="2975FF"/>
                </a:solidFill>
              </a:rPr>
              <a:t>А вот елку дома стали                                    устанавливать и украшать в России на Рождество только в XIX веке. Хотя «учинить некоторое украшение из древ и ветвей сосновых, еловых и можжевеловых», своим указом в 1699 году повелел еще Петр I, но указание касалось празднования Нового года. </a:t>
            </a:r>
            <a:r>
              <a:rPr lang="ru-RU" sz="2400" b="1" dirty="0" smtClean="0">
                <a:solidFill>
                  <a:schemeClr val="tx1"/>
                </a:solidFill>
              </a:rPr>
              <a:t>Но эта традиция идет не от язычества, а от пророчеств Ветхого Завета, где говорится о Мессии: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"1 И произойдет отрасль от корня </a:t>
            </a:r>
            <a:r>
              <a:rPr lang="ru-RU" sz="2400" b="1" dirty="0" err="1" smtClean="0">
                <a:solidFill>
                  <a:schemeClr val="tx1"/>
                </a:solidFill>
              </a:rPr>
              <a:t>Иессеева</a:t>
            </a:r>
            <a:r>
              <a:rPr lang="ru-RU" sz="2400" b="1" dirty="0" smtClean="0">
                <a:solidFill>
                  <a:schemeClr val="tx1"/>
                </a:solidFill>
              </a:rPr>
              <a:t>, и ветвь произрастет от корня его;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2 и почиет на Нем Дух Господень, дух премудрости и разума, дух совета и крепости, дух видения и благочестия;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3 и страхом Господним исполнится, и будет судить не по взгляду очей Своих и не по слуху ушей Своих решать дела"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(Книга пророка Исаии, глава 11)</a:t>
            </a:r>
          </a:p>
          <a:p>
            <a:r>
              <a:rPr lang="ru-RU" sz="2400" b="1" dirty="0" smtClean="0">
                <a:solidFill>
                  <a:srgbClr val="92D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Елку полагалось купить и нарядить взрослым втайне от детей. Наряжали елку игрушками и лакомствами, которые после праздника с елки снимали и раздавали ребятишкам. А венчала рождественскую красавицу </a:t>
            </a:r>
            <a:r>
              <a:rPr lang="ru-RU" sz="2400" b="1" dirty="0" err="1" smtClean="0">
                <a:solidFill>
                  <a:srgbClr val="00B050"/>
                </a:solidFill>
              </a:rPr>
              <a:t>вифлеемская</a:t>
            </a:r>
            <a:r>
              <a:rPr lang="ru-RU" sz="2400" b="1" dirty="0" smtClean="0">
                <a:solidFill>
                  <a:srgbClr val="00B050"/>
                </a:solidFill>
              </a:rPr>
              <a:t> звезда.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iles.nicwebsite.ru/rucenter14279/image/img_0827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857232"/>
            <a:ext cx="6929486" cy="487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142984"/>
            <a:ext cx="3609972" cy="5411807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Когда родился Иисус, волхвы пришли поклониться ему и принесли с собой дары: золото, ладан и смирну. Христиане, славя рождение Христа, тоже одаривают друг друга подарками. В России в дворянских семьях был тоже обычай дарить подарки. Сладостями и игрушками одаривали детей. Подарки дарились обычно рождественским утром, после возвращения с богослужения или после детского праздника. Под елку складывали рождественские подарки, упакованные в несколько слоев оберточной бумаги. Под всеобщий восторг во время праздника играли в «Передачу»: подарок разворачивали по очереди, передавая его тому, чье имя значилось на каждой следующей обертке и до тех пор, пока подарок не попадал к одариваемому. Церковь благосклонно относится к обычаю дарить подарки, хотя и сетует порой, что в предпраздничной суете люди забывают о религиозном смысле праздника.</a:t>
            </a:r>
          </a:p>
          <a:p>
            <a:endParaRPr lang="ru-RU" dirty="0"/>
          </a:p>
        </p:txBody>
      </p:sp>
      <p:pic>
        <p:nvPicPr>
          <p:cNvPr id="5" name="Содержимое 4" descr="http://www.malkiobyavi.com/pro/pic-news/photo/1324815991350-VITLEEMSKATA_ZVEZDA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39290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freevector.com/site_media/thumbs/f6/8f/f68f68214ed61a741fb29da6e5ee485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071810"/>
            <a:ext cx="4083037" cy="331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c.pics.livejournal.com/panarina_nadya/41180034/250354/250354_original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928670"/>
            <a:ext cx="6858048" cy="4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000636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2975FF"/>
                </a:solidFill>
              </a:rPr>
              <a:t>Ночью с 6-го на 7-е в каждой церкви проходит праздничная рождественская служба – всенощная, которую принято отстаивать до самого утра. Это является гарантом благополучия в новом году и данью радостному празднику Рождения Христа.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eesona.ru/upload/708/245f044fde000fb24b95a9d0ebe4931d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428604"/>
            <a:ext cx="715483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laycast.ru/uploads/2009/01/03/7918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857232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omsk.ru:8080/userpic/original/2014/Dec/21/78285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1428736"/>
            <a:ext cx="65008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A7F"/>
      </a:hlink>
      <a:folHlink>
        <a:srgbClr val="8DB3E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1212</Words>
  <Application>Microsoft Office PowerPoint</Application>
  <PresentationFormat>Экран (4:3)</PresentationFormat>
  <Paragraphs>55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 приходом на Русь православия появилась и традиция широко и торжественно праздновать Рождество Христово. У славян-язычников на конец декабря — начало января приходился праздник «солнцеворота», когда солнце «поворачивает на лето, а зима – на мороз». То есть праздники были приурочены к дню осеннего равноденствия – этот день у многих народов в древности имел мистическое значение. Все традиции – рядиться, петь колядки, гадать, — это традиции языческого славянского «солнцеворота», которые влились, вплелись в новый православный праздник. Так, колядование превратилось в традицию  славить Христа - Христославие. </vt:lpstr>
      <vt:lpstr>Рождество</vt:lpstr>
      <vt:lpstr>Слайд 5</vt:lpstr>
      <vt:lpstr>Слайд 6</vt:lpstr>
      <vt:lpstr>Рождество</vt:lpstr>
      <vt:lpstr>Слайд 8</vt:lpstr>
      <vt:lpstr>Слайд 9</vt:lpstr>
      <vt:lpstr>Слайд 10</vt:lpstr>
      <vt:lpstr>Праздничный стол в Рождественскую ночь стал традиционным в наших семьях</vt:lpstr>
      <vt:lpstr>Рождество</vt:lpstr>
      <vt:lpstr>Рождество</vt:lpstr>
      <vt:lpstr>Слайд 14</vt:lpstr>
      <vt:lpstr>Рождество</vt:lpstr>
      <vt:lpstr>Рождество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Вованчик -- поганчик</cp:lastModifiedBy>
  <cp:revision>55</cp:revision>
  <dcterms:created xsi:type="dcterms:W3CDTF">2013-08-17T08:34:50Z</dcterms:created>
  <dcterms:modified xsi:type="dcterms:W3CDTF">2024-01-17T08:30:28Z</dcterms:modified>
</cp:coreProperties>
</file>