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466E-D362-4A50-89E9-0C931CDF808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853C-1D25-476B-8571-4F0338AF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466E-D362-4A50-89E9-0C931CDF808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853C-1D25-476B-8571-4F0338AF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466E-D362-4A50-89E9-0C931CDF808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853C-1D25-476B-8571-4F0338AF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466E-D362-4A50-89E9-0C931CDF808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853C-1D25-476B-8571-4F0338AF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466E-D362-4A50-89E9-0C931CDF808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853C-1D25-476B-8571-4F0338AF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466E-D362-4A50-89E9-0C931CDF808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853C-1D25-476B-8571-4F0338AF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466E-D362-4A50-89E9-0C931CDF808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853C-1D25-476B-8571-4F0338AF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466E-D362-4A50-89E9-0C931CDF808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853C-1D25-476B-8571-4F0338AF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466E-D362-4A50-89E9-0C931CDF808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853C-1D25-476B-8571-4F0338AF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466E-D362-4A50-89E9-0C931CDF808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853C-1D25-476B-8571-4F0338AF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466E-D362-4A50-89E9-0C931CDF808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853C-1D25-476B-8571-4F0338AF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8466E-D362-4A50-89E9-0C931CDF808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7853C-1D25-476B-8571-4F0338AF96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https://avatars.mds.yandex.net/i?id=583a5ab6965b032e63f0980350358e6d9b4fefdd-374354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бюджетное  дошкольное  образовательное учреждение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детский сад №125  город Тверь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1428737"/>
            <a:ext cx="707236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Говорящие стрелки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как способ развития логического мышления дошкольников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58" y="5857892"/>
            <a:ext cx="896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Подготовила: воспитатель</a:t>
            </a:r>
          </a:p>
          <a:p>
            <a:pPr algn="ctr"/>
            <a:r>
              <a:rPr lang="ru-RU" sz="2400" dirty="0"/>
              <a:t>  Андреева Оксана Васильевна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i?id=83b431a473dd04c3b569db70cb0037bc81f747bf-745723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214555"/>
            <a:ext cx="8572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              «Говорящие стрелки»</a:t>
            </a:r>
            <a:r>
              <a:rPr lang="ru-RU" sz="3200" dirty="0"/>
              <a:t> </a:t>
            </a:r>
          </a:p>
          <a:p>
            <a:pPr algn="ctr"/>
            <a:r>
              <a:rPr lang="ru-RU" sz="3200" dirty="0"/>
              <a:t>Это способ развития логического мышления дошкольников </a:t>
            </a:r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4000504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                                                 </a:t>
            </a:r>
            <a:r>
              <a:rPr lang="ru-RU" sz="2400" dirty="0">
                <a:solidFill>
                  <a:srgbClr val="FF0000"/>
                </a:solidFill>
              </a:rPr>
              <a:t>ИСПОЛЬЗУЕТСЯ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929198"/>
            <a:ext cx="4299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400" dirty="0"/>
              <a:t>В ДИДАКТИЧЕСКИХ ИГРАХ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4876" y="5143512"/>
            <a:ext cx="4417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 ОБРАЗОВАТЕЛЬНОЙ ДЕЯТЕЛЬНОСТИ</a:t>
            </a:r>
          </a:p>
        </p:txBody>
      </p:sp>
      <p:sp>
        <p:nvSpPr>
          <p:cNvPr id="7" name="Стрелка вниз 6"/>
          <p:cNvSpPr/>
          <p:nvPr/>
        </p:nvSpPr>
        <p:spPr>
          <a:xfrm rot="3051795">
            <a:off x="2584051" y="4516923"/>
            <a:ext cx="225449" cy="59934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8392607" flipV="1">
            <a:off x="6211626" y="4620355"/>
            <a:ext cx="188792" cy="501660"/>
          </a:xfrm>
          <a:prstGeom prst="downArrow">
            <a:avLst>
              <a:gd name="adj1" fmla="val 50000"/>
              <a:gd name="adj2" fmla="val 4024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https://avatars.mds.yandex.net/i?id=095d4b754bd33349f2d2749c5b20dc2ca4328885-523982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00042"/>
            <a:ext cx="864399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   Цель</a:t>
            </a:r>
            <a:r>
              <a:rPr lang="ru-RU" sz="3200" dirty="0">
                <a:solidFill>
                  <a:srgbClr val="FF0000"/>
                </a:solidFill>
              </a:rPr>
              <a:t> использования данного способа: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           </a:t>
            </a:r>
            <a:r>
              <a:rPr lang="ru-RU" sz="3200" dirty="0"/>
              <a:t>- Развитие логического мышления </a:t>
            </a:r>
          </a:p>
          <a:p>
            <a:endParaRPr lang="ru-RU" sz="3200" dirty="0"/>
          </a:p>
          <a:p>
            <a:r>
              <a:rPr lang="ru-RU" sz="3200" dirty="0">
                <a:solidFill>
                  <a:srgbClr val="7030A0"/>
                </a:solidFill>
              </a:rPr>
              <a:t>                                      Задачи:</a:t>
            </a:r>
          </a:p>
          <a:p>
            <a:endParaRPr lang="ru-RU" dirty="0"/>
          </a:p>
          <a:p>
            <a:pPr algn="just"/>
            <a:r>
              <a:rPr lang="ru-RU" sz="3200" dirty="0"/>
              <a:t>-научить сравнивать предметы между собой и делать выводы; </a:t>
            </a:r>
          </a:p>
          <a:p>
            <a:pPr algn="just"/>
            <a:r>
              <a:rPr lang="ru-RU" sz="3200" dirty="0"/>
              <a:t>-классифицировать предметы и явления;  </a:t>
            </a:r>
          </a:p>
          <a:p>
            <a:pPr algn="just"/>
            <a:r>
              <a:rPr lang="ru-RU" sz="3200" dirty="0"/>
              <a:t>-строить умозаключения.</a:t>
            </a:r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474" t="13031" r="9745" b="15245"/>
          <a:stretch>
            <a:fillRect/>
          </a:stretch>
        </p:blipFill>
        <p:spPr bwMode="auto">
          <a:xfrm>
            <a:off x="1785918" y="4857760"/>
            <a:ext cx="550072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095d4b754bd33349f2d2749c5b20dc2ca4328885-523982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71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   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00010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Виды заданий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4210080" cy="5268931"/>
          </a:xfrm>
        </p:spPr>
        <p:txBody>
          <a:bodyPr/>
          <a:lstStyle/>
          <a:p>
            <a:r>
              <a:rPr lang="ru-RU" dirty="0"/>
              <a:t>Предметные или сюжетные картинки соединяются стрелками в зависимости от заданного вопроса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928670"/>
            <a:ext cx="4257676" cy="5197493"/>
          </a:xfrm>
        </p:spPr>
        <p:txBody>
          <a:bodyPr/>
          <a:lstStyle/>
          <a:p>
            <a:r>
              <a:rPr lang="ru-RU" dirty="0"/>
              <a:t>Карточки с заданиями, на которых ребёнок рисует маркером или фломастером стрелки.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3214686"/>
            <a:ext cx="8501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Стрелка</a:t>
            </a:r>
            <a:r>
              <a:rPr lang="ru-RU" sz="2400" b="1" dirty="0"/>
              <a:t>  </a:t>
            </a:r>
            <a:r>
              <a:rPr lang="ru-RU" sz="2400" dirty="0"/>
              <a:t>является способом изображения отношения между элементами множества </a:t>
            </a:r>
          </a:p>
          <a:p>
            <a:endParaRPr lang="ru-RU" dirty="0"/>
          </a:p>
        </p:txBody>
      </p:sp>
      <p:pic>
        <p:nvPicPr>
          <p:cNvPr id="8" name="Рисунок 7" descr="https://avatars.mds.yandex.net/i?id=ca443b59c83f2b8dcecac05427464af7acc84d0d-12433518-images-thumbs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71942"/>
            <a:ext cx="635798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2"/>
          <p:cNvSpPr>
            <a:spLocks noChangeArrowheads="1"/>
          </p:cNvSpPr>
          <p:nvPr/>
        </p:nvSpPr>
        <p:spPr bwMode="auto">
          <a:xfrm rot="-3201776">
            <a:off x="3964283" y="5396231"/>
            <a:ext cx="1613961" cy="186666"/>
          </a:xfrm>
          <a:prstGeom prst="rightArrow">
            <a:avLst>
              <a:gd name="adj1" fmla="val 50000"/>
              <a:gd name="adj2" fmla="val 29838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2012026">
            <a:off x="3382989" y="5345140"/>
            <a:ext cx="2439055" cy="168028"/>
          </a:xfrm>
          <a:prstGeom prst="rightArrow">
            <a:avLst>
              <a:gd name="adj1" fmla="val 50000"/>
              <a:gd name="adj2" fmla="val 2983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095d4b754bd33349f2d2749c5b20dc2ca4328885-523982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Предметные или сюжетные картинки соединяются стрелками в зависимости от заданного вопроса и задания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737AFA-D3A0-4525-A24E-7DCCC9EB55A4}"/>
              </a:ext>
            </a:extLst>
          </p:cNvPr>
          <p:cNvSpPr/>
          <p:nvPr/>
        </p:nvSpPr>
        <p:spPr>
          <a:xfrm>
            <a:off x="323528" y="1340767"/>
            <a:ext cx="8424936" cy="29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опушке леса стоят елочки. Они разговаривают между собой: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выше тебя»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ниже тебя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 Покажи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стрелкой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кто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выше тебя»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2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лесу грибы разговаривают между собой: «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выше тебя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ниже тебя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Покажи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стрелкой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кто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«…»</a:t>
            </a:r>
          </a:p>
          <a:p>
            <a:pPr marL="342900" indent="-342900">
              <a:lnSpc>
                <a:spcPct val="115000"/>
              </a:lnSpc>
              <a:buFontTx/>
              <a:buAutoNum type="arabicPeriod" startAt="2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брата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Ниф-Ниф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Наф-Наф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Нуф-Нуф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разговаривают.  Стрелка говорит 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Я живу в этом доме».   Кто в каком доме живёт?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2"/>
            </a:pP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2"/>
            </a:pP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87AB62-0742-4CC2-B6F8-661AC9E1EF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3429000"/>
            <a:ext cx="4032448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E4E872-C1D6-4063-8AE7-5C02766CDF2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91" y="3429000"/>
            <a:ext cx="4140968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095d4b754bd33349f2d2749c5b20dc2ca4328885-5239820-images-thumbs&amp;n=13">
            <a:extLst>
              <a:ext uri="{FF2B5EF4-FFF2-40B4-BE49-F238E27FC236}">
                <a16:creationId xmlns:a16="http://schemas.microsoft.com/office/drawing/2014/main" id="{770CDD48-5A64-48FD-AD04-2D3E3CA22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FA8D9B-17B8-488F-8A54-4600BA48B544}"/>
              </a:ext>
            </a:extLst>
          </p:cNvPr>
          <p:cNvSpPr txBox="1"/>
          <p:nvPr/>
        </p:nvSpPr>
        <p:spPr>
          <a:xfrm>
            <a:off x="755576" y="548680"/>
            <a:ext cx="674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4. «Выросла в огороде репка.  Стрелка говорит «Вы меня тянули»»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4B92A3-35C5-495C-96CB-4810DA1E6D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1268760"/>
            <a:ext cx="396044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3D1A07-CAC2-486C-ABB4-7E33E16629E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6044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5B10AB-6319-4F91-9A00-ADA94A89263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11084" r="12777"/>
          <a:stretch/>
        </p:blipFill>
        <p:spPr bwMode="auto">
          <a:xfrm>
            <a:off x="2332286" y="3934797"/>
            <a:ext cx="4333875" cy="2899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726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095d4b754bd33349f2d2749c5b20dc2ca4328885-5239820-images-thumbs&amp;n=13">
            <a:extLst>
              <a:ext uri="{FF2B5EF4-FFF2-40B4-BE49-F238E27FC236}">
                <a16:creationId xmlns:a16="http://schemas.microsoft.com/office/drawing/2014/main" id="{FEEC376B-9338-4896-AB1F-08A4FEA2C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933" y="20588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4124F9-1904-4C5E-A305-D47DBDE5F712}"/>
              </a:ext>
            </a:extLst>
          </p:cNvPr>
          <p:cNvSpPr txBox="1"/>
          <p:nvPr/>
        </p:nvSpPr>
        <p:spPr>
          <a:xfrm>
            <a:off x="323528" y="620688"/>
            <a:ext cx="813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5.  Помоги мамам найти своих детенышей. Пусть </a:t>
            </a:r>
            <a:r>
              <a:rPr lang="ru-RU" b="1" dirty="0"/>
              <a:t>стрелка говорит </a:t>
            </a:r>
            <a:r>
              <a:rPr lang="ru-RU" i="1" dirty="0"/>
              <a:t>«Вот мой детеныш»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34EE52-186C-46FD-BCD7-9CA591EF25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" y="1456492"/>
            <a:ext cx="4466059" cy="305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CEC075-A15B-4EE5-8F52-2C121901C6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79" y="2852936"/>
            <a:ext cx="4536504" cy="3052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22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avatars.mds.yandex.net/i?id=095d4b754bd33349f2d2749c5b20dc2ca4328885-5239820-images-thumbs&amp;n=13">
            <a:extLst>
              <a:ext uri="{FF2B5EF4-FFF2-40B4-BE49-F238E27FC236}">
                <a16:creationId xmlns:a16="http://schemas.microsoft.com/office/drawing/2014/main" id="{AC061F05-DC31-4008-B841-F2EC849C0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933" y="20588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158AFF-66E4-4A9E-8889-115C36006D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7" y="1844824"/>
            <a:ext cx="4019550" cy="301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24A964-28D6-4B05-AFFF-F20CCCBE208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04" y="3476396"/>
            <a:ext cx="4086225" cy="30651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1185C0-FBF9-4471-9CCD-048396F1D60C}"/>
              </a:ext>
            </a:extLst>
          </p:cNvPr>
          <p:cNvSpPr/>
          <p:nvPr/>
        </p:nvSpPr>
        <p:spPr>
          <a:xfrm>
            <a:off x="179512" y="189903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Карточки с заданиями, на которых ребёнок рисует маркером или фломастером стрелки.</a:t>
            </a:r>
          </a:p>
        </p:txBody>
      </p:sp>
    </p:spTree>
    <p:extLst>
      <p:ext uri="{BB962C8B-B14F-4D97-AF65-F5344CB8AC3E}">
        <p14:creationId xmlns:p14="http://schemas.microsoft.com/office/powerpoint/2010/main" val="3855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F010E0D9-DC05-4BD5-9877-E46FC82E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Фотография на тему Мультипликационный мальчик едет на стрелке PressFoto">
            <a:extLst>
              <a:ext uri="{FF2B5EF4-FFF2-40B4-BE49-F238E27FC236}">
                <a16:creationId xmlns:a16="http://schemas.microsoft.com/office/drawing/2014/main" id="{501435CF-B384-4EE7-8AC0-5AA6624940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024336" cy="2820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26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252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Виды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Zaborovskiy</cp:lastModifiedBy>
  <cp:revision>21</cp:revision>
  <dcterms:created xsi:type="dcterms:W3CDTF">2026-01-15T17:32:23Z</dcterms:created>
  <dcterms:modified xsi:type="dcterms:W3CDTF">2026-01-16T14:42:31Z</dcterms:modified>
</cp:coreProperties>
</file>