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8" r:id="rId10"/>
    <p:sldId id="267" r:id="rId11"/>
    <p:sldId id="269" r:id="rId12"/>
    <p:sldId id="261" r:id="rId13"/>
    <p:sldId id="263" r:id="rId14"/>
    <p:sldId id="271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4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3A89E99-1AB6-4E76-A67A-3730E01F86C7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C6E95B-7E49-47C4-B859-043EAEAFA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9E99-1AB6-4E76-A67A-3730E01F86C7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E95B-7E49-47C4-B859-043EAEAFA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63A89E99-1AB6-4E76-A67A-3730E01F86C7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C6E95B-7E49-47C4-B859-043EAEAFA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9E99-1AB6-4E76-A67A-3730E01F86C7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E95B-7E49-47C4-B859-043EAEAFA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A89E99-1AB6-4E76-A67A-3730E01F86C7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3CC6E95B-7E49-47C4-B859-043EAEAFA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9E99-1AB6-4E76-A67A-3730E01F86C7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E95B-7E49-47C4-B859-043EAEAFA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9E99-1AB6-4E76-A67A-3730E01F86C7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E95B-7E49-47C4-B859-043EAEAFA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9E99-1AB6-4E76-A67A-3730E01F86C7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E95B-7E49-47C4-B859-043EAEAFA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A89E99-1AB6-4E76-A67A-3730E01F86C7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E95B-7E49-47C4-B859-043EAEAFA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9E99-1AB6-4E76-A67A-3730E01F86C7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E95B-7E49-47C4-B859-043EAEAFA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9E99-1AB6-4E76-A67A-3730E01F86C7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E95B-7E49-47C4-B859-043EAEAFA0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3A89E99-1AB6-4E76-A67A-3730E01F86C7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CC6E95B-7E49-47C4-B859-043EAEAFA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0"/>
            <a:ext cx="7472168" cy="2643182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FFC000"/>
                </a:solidFill>
              </a:rPr>
              <a:t>Кинезиологические</a:t>
            </a:r>
            <a:r>
              <a:rPr lang="ru-RU" dirty="0">
                <a:solidFill>
                  <a:srgbClr val="FFC000"/>
                </a:solidFill>
              </a:rPr>
              <a:t> упражнения и игры как средство всестороннего развития детей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5214950"/>
            <a:ext cx="5643570" cy="1214446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Подготовила:  Воспитатель МБДОУ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д</a:t>
            </a:r>
            <a:r>
              <a:rPr lang="ru-RU" dirty="0" smtClean="0">
                <a:solidFill>
                  <a:srgbClr val="FFFF00"/>
                </a:solidFill>
              </a:rPr>
              <a:t>етского сада </a:t>
            </a:r>
            <a:r>
              <a:rPr lang="ru-RU" dirty="0">
                <a:solidFill>
                  <a:srgbClr val="FFFF00"/>
                </a:solidFill>
              </a:rPr>
              <a:t>№125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Андреева </a:t>
            </a:r>
            <a:r>
              <a:rPr lang="ru-RU" dirty="0">
                <a:solidFill>
                  <a:srgbClr val="FFFF00"/>
                </a:solidFill>
              </a:rPr>
              <a:t>Оксана Васильевна</a:t>
            </a:r>
          </a:p>
        </p:txBody>
      </p:sp>
      <p:sp>
        <p:nvSpPr>
          <p:cNvPr id="8194" name="AutoShape 2" descr="Кинезиолог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6" descr="https://3.bp.blogspot.com/-yvSLidn4FAc/XLbtddGr9_I/AAAAAAAAB5s/MnE2BbWOLGQTJjpFy9bGmWagZQzRP86ngCLcBGAs/s200/%25D0%25BA%25D0%25B8%25D0%25BD%25D0%25B5%25D0%25B7%25D0%25B8%25D0%25BE%25D0%25BB%25D0%25BE%25D0%25B3%25D0%25B8%25D1%258F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357430"/>
            <a:ext cx="4143372" cy="450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Кинезиология в логопедии. Игры и упражнения в картин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Кинезиологические упражнения – Детские сказки читать на ноч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Кинезиологические упражнения – Детские сказки читать на ноч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43834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инезиологические упражн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08" y="571480"/>
            <a:ext cx="752532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Условия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285860"/>
            <a:ext cx="7143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-занятия проводятся утром по 10-15 мин.  </a:t>
            </a:r>
          </a:p>
          <a:p>
            <a:r>
              <a:rPr lang="ru-RU" sz="2800" dirty="0">
                <a:solidFill>
                  <a:srgbClr val="7030A0"/>
                </a:solidFill>
              </a:rPr>
              <a:t>-занятия проводятся ежедневно, без пропусков;</a:t>
            </a:r>
          </a:p>
          <a:p>
            <a:r>
              <a:rPr lang="ru-RU" sz="2800" dirty="0">
                <a:solidFill>
                  <a:srgbClr val="7030A0"/>
                </a:solidFill>
              </a:rPr>
              <a:t>-занятия проводятся в доброжелательной обстановке;</a:t>
            </a:r>
          </a:p>
          <a:p>
            <a:r>
              <a:rPr lang="ru-RU" sz="2800" dirty="0">
                <a:solidFill>
                  <a:srgbClr val="7030A0"/>
                </a:solidFill>
              </a:rPr>
              <a:t>-от детей требуется точное выполнение движений и приемов;</a:t>
            </a:r>
          </a:p>
          <a:p>
            <a:r>
              <a:rPr lang="ru-RU" sz="2800" dirty="0">
                <a:solidFill>
                  <a:srgbClr val="7030A0"/>
                </a:solidFill>
              </a:rPr>
              <a:t>-упражнения проводятся стоя или сидя за столом;</a:t>
            </a:r>
          </a:p>
          <a:p>
            <a:r>
              <a:rPr lang="ru-RU" sz="2800" dirty="0">
                <a:solidFill>
                  <a:srgbClr val="7030A0"/>
                </a:solidFill>
              </a:rPr>
              <a:t>-упражнения проводятся по специально разработанным комплексам;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7572428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accent6">
                    <a:lumMod val="10000"/>
                  </a:schemeClr>
                </a:solidFill>
              </a:rPr>
              <a:t>Детей с раннего возраста учат выполнять пальчиковые игры от простого к сложному.</a:t>
            </a:r>
            <a:endParaRPr lang="en-US" sz="2800" dirty="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accent6">
                    <a:lumMod val="10000"/>
                  </a:schemeClr>
                </a:solidFill>
              </a:rPr>
              <a:t> С пяти лет даем комплекс пальчиковых </a:t>
            </a:r>
            <a:r>
              <a:rPr lang="ru-RU" sz="2800" dirty="0" err="1">
                <a:solidFill>
                  <a:schemeClr val="accent6">
                    <a:lumMod val="10000"/>
                  </a:schemeClr>
                </a:solidFill>
              </a:rPr>
              <a:t>кинезиологических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</a:rPr>
              <a:t> упражнений, состоящих из трех положений рук последовательно сменяющих друг друга.</a:t>
            </a:r>
            <a:endParaRPr lang="en-US" sz="2800" dirty="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accent6">
                    <a:lumMod val="10000"/>
                  </a:schemeClr>
                </a:solidFill>
              </a:rPr>
              <a:t> Ребенок выполняет вместе со взрослым, затем самостоятельно по памяти. </a:t>
            </a:r>
            <a:endParaRPr lang="en-US" sz="2800" dirty="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accent6">
                    <a:lumMod val="10000"/>
                  </a:schemeClr>
                </a:solidFill>
              </a:rPr>
              <a:t>Упражнение выполняется сначала правой рукой, затем левой, затем двумя руками вместе. </a:t>
            </a:r>
            <a:endParaRPr lang="en-US" sz="2800" dirty="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accent6">
                    <a:lumMod val="10000"/>
                  </a:schemeClr>
                </a:solidFill>
              </a:rPr>
              <a:t>При затруднениях взрослый предлагает ребенку помогать себе командами произносимыми вслух или про себя.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25170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Сказка «ёжик» с использованием </a:t>
            </a:r>
            <a:r>
              <a:rPr lang="ru-RU" dirty="0" err="1">
                <a:solidFill>
                  <a:srgbClr val="FF0000"/>
                </a:solidFill>
              </a:rPr>
              <a:t>кинезиологичских</a:t>
            </a:r>
            <a:r>
              <a:rPr lang="ru-RU" dirty="0">
                <a:solidFill>
                  <a:srgbClr val="FF0000"/>
                </a:solidFill>
              </a:rPr>
              <a:t> упражнений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пасибо за внимание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744553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04800" y="357166"/>
            <a:ext cx="8686800" cy="2928958"/>
          </a:xfrm>
          <a:prstGeom prst="rect">
            <a:avLst/>
          </a:prstGeom>
        </p:spPr>
        <p:txBody>
          <a:bodyPr vert="horz" lIns="45720" tIns="0" rIns="45720" bIns="0" anchor="t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«Движение может заменить лекарство – но ни одно лекарство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 заменит движения»  </a:t>
            </a:r>
            <a:r>
              <a:rPr kumimoji="0" lang="ru-RU" sz="2000" b="1" i="0" u="none" strike="noStrike" kern="1200" cap="all" spc="0" normalizeH="0" baseline="0" noProof="0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Ж. Тассо.</a:t>
            </a:r>
          </a:p>
        </p:txBody>
      </p:sp>
      <p:sp>
        <p:nvSpPr>
          <p:cNvPr id="7170" name="AutoShape 2" descr="Кинезиолог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СОВРЕМЕННАЯ ТЕХНОЛОГИЯ РЕЧЕВОГО РАЗВИТИЯ – КИНЕЗИОЛОГИЧЕСКИЕ УПР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857496"/>
            <a:ext cx="6572296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Возможности образовательной кинезиологии - online presentation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0"/>
            <a:ext cx="7572428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Возможности </a:t>
            </a:r>
            <a:r>
              <a:rPr lang="ru-RU" dirty="0" err="1">
                <a:solidFill>
                  <a:srgbClr val="FF0000"/>
                </a:solidFill>
              </a:rPr>
              <a:t>кинезиологии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71612"/>
            <a:ext cx="78581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altLang="ru-RU" dirty="0">
                <a:solidFill>
                  <a:srgbClr val="0070C0"/>
                </a:solidFill>
                <a:latin typeface="Arial Black" pitchFamily="34" charset="0"/>
              </a:rPr>
              <a:t>активизация стволовых клеток мозга;</a:t>
            </a:r>
          </a:p>
          <a:p>
            <a:pPr marL="342900" indent="-342900">
              <a:buFontTx/>
              <a:buChar char="•"/>
            </a:pPr>
            <a:r>
              <a:rPr lang="ru-RU" altLang="ru-RU" dirty="0">
                <a:solidFill>
                  <a:srgbClr val="0070C0"/>
                </a:solidFill>
                <a:latin typeface="Arial Black" pitchFamily="34" charset="0"/>
              </a:rPr>
              <a:t> успокоение и релаксация;</a:t>
            </a:r>
          </a:p>
          <a:p>
            <a:pPr marL="342900" indent="-342900">
              <a:buFontTx/>
              <a:buChar char="•"/>
            </a:pPr>
            <a:r>
              <a:rPr lang="ru-RU" altLang="ru-RU" dirty="0">
                <a:solidFill>
                  <a:srgbClr val="0070C0"/>
                </a:solidFill>
                <a:latin typeface="Arial Black" pitchFamily="34" charset="0"/>
              </a:rPr>
              <a:t>развитие межполушарного взаимодействия;</a:t>
            </a:r>
          </a:p>
          <a:p>
            <a:pPr marL="342900" indent="-342900">
              <a:buFontTx/>
              <a:buChar char="•"/>
            </a:pPr>
            <a:r>
              <a:rPr lang="ru-RU" altLang="ru-RU" dirty="0">
                <a:solidFill>
                  <a:srgbClr val="0070C0"/>
                </a:solidFill>
                <a:latin typeface="Arial Black" pitchFamily="34" charset="0"/>
              </a:rPr>
              <a:t>развитие межполушарных связей;</a:t>
            </a:r>
          </a:p>
          <a:p>
            <a:pPr marL="342900" indent="-342900">
              <a:buFontTx/>
              <a:buChar char="•"/>
            </a:pPr>
            <a:r>
              <a:rPr lang="ru-RU" altLang="ru-RU" dirty="0">
                <a:solidFill>
                  <a:srgbClr val="0070C0"/>
                </a:solidFill>
                <a:latin typeface="Arial Black" pitchFamily="34" charset="0"/>
              </a:rPr>
              <a:t>синхронизация работы полушарий;</a:t>
            </a:r>
          </a:p>
          <a:p>
            <a:pPr marL="342900" indent="-342900">
              <a:buFontTx/>
              <a:buChar char="•"/>
            </a:pPr>
            <a:r>
              <a:rPr lang="ru-RU" altLang="ru-RU" dirty="0">
                <a:solidFill>
                  <a:srgbClr val="0070C0"/>
                </a:solidFill>
                <a:latin typeface="Arial Black" pitchFamily="34" charset="0"/>
              </a:rPr>
              <a:t>развитие мелкой моторики;</a:t>
            </a:r>
          </a:p>
          <a:p>
            <a:pPr marL="342900" indent="-342900">
              <a:buFontTx/>
              <a:buChar char="•"/>
            </a:pPr>
            <a:r>
              <a:rPr lang="ru-RU" altLang="ru-RU" dirty="0">
                <a:solidFill>
                  <a:srgbClr val="0070C0"/>
                </a:solidFill>
                <a:latin typeface="Arial Black" pitchFamily="34" charset="0"/>
              </a:rPr>
              <a:t>развитие способностей;</a:t>
            </a:r>
          </a:p>
          <a:p>
            <a:pPr marL="342900" indent="-342900">
              <a:buFontTx/>
              <a:buChar char="•"/>
            </a:pPr>
            <a:r>
              <a:rPr lang="ru-RU" altLang="ru-RU" dirty="0">
                <a:solidFill>
                  <a:srgbClr val="0070C0"/>
                </a:solidFill>
                <a:latin typeface="Arial Black" pitchFamily="34" charset="0"/>
              </a:rPr>
              <a:t>развитие памяти, внимания, восприятия;</a:t>
            </a:r>
          </a:p>
          <a:p>
            <a:pPr marL="342900" indent="-342900">
              <a:buFontTx/>
              <a:buChar char="•"/>
            </a:pPr>
            <a:r>
              <a:rPr lang="ru-RU" altLang="ru-RU" dirty="0">
                <a:solidFill>
                  <a:srgbClr val="0070C0"/>
                </a:solidFill>
                <a:latin typeface="Arial Black" pitchFamily="34" charset="0"/>
              </a:rPr>
              <a:t>развитие речи;</a:t>
            </a:r>
          </a:p>
          <a:p>
            <a:pPr marL="342900" indent="-342900">
              <a:buFontTx/>
              <a:buChar char="•"/>
            </a:pPr>
            <a:r>
              <a:rPr lang="ru-RU" altLang="ru-RU" dirty="0">
                <a:solidFill>
                  <a:srgbClr val="0070C0"/>
                </a:solidFill>
                <a:latin typeface="Arial Black" pitchFamily="34" charset="0"/>
              </a:rPr>
              <a:t>развитие мышления;</a:t>
            </a:r>
          </a:p>
          <a:p>
            <a:pPr marL="342900" indent="-342900">
              <a:buFontTx/>
              <a:buChar char="•"/>
            </a:pPr>
            <a:r>
              <a:rPr lang="ru-RU" altLang="ru-RU" dirty="0">
                <a:solidFill>
                  <a:srgbClr val="0070C0"/>
                </a:solidFill>
                <a:latin typeface="Arial Black" pitchFamily="34" charset="0"/>
              </a:rPr>
              <a:t>устранение </a:t>
            </a:r>
            <a:r>
              <a:rPr lang="ru-RU" altLang="ru-RU" dirty="0" err="1">
                <a:solidFill>
                  <a:srgbClr val="0070C0"/>
                </a:solidFill>
                <a:latin typeface="Arial Black" pitchFamily="34" charset="0"/>
              </a:rPr>
              <a:t>дислексии</a:t>
            </a:r>
            <a:r>
              <a:rPr lang="ru-RU" altLang="ru-RU" dirty="0">
                <a:solidFill>
                  <a:srgbClr val="0070C0"/>
                </a:solidFill>
                <a:latin typeface="Arial Black" pitchFamily="34" charset="0"/>
              </a:rPr>
              <a:t> и </a:t>
            </a:r>
            <a:r>
              <a:rPr lang="ru-RU" altLang="ru-RU" dirty="0" err="1">
                <a:solidFill>
                  <a:srgbClr val="0070C0"/>
                </a:solidFill>
                <a:latin typeface="Arial Black" pitchFamily="34" charset="0"/>
              </a:rPr>
              <a:t>дисграфии</a:t>
            </a:r>
            <a:r>
              <a:rPr lang="ru-RU" altLang="ru-RU" dirty="0">
                <a:solidFill>
                  <a:srgbClr val="0070C0"/>
                </a:solidFill>
                <a:latin typeface="Arial Black" pitchFamily="34" charset="0"/>
              </a:rPr>
              <a:t>;</a:t>
            </a:r>
          </a:p>
          <a:p>
            <a:pPr marL="342900" indent="-342900">
              <a:buFontTx/>
              <a:buChar char="•"/>
            </a:pPr>
            <a:r>
              <a:rPr lang="ru-RU" altLang="ru-RU" dirty="0">
                <a:solidFill>
                  <a:srgbClr val="0070C0"/>
                </a:solidFill>
                <a:latin typeface="Arial Black" pitchFamily="34" charset="0"/>
              </a:rPr>
              <a:t>активизация мыслительной деятельности;</a:t>
            </a:r>
          </a:p>
          <a:p>
            <a:pPr marL="342900" indent="-342900">
              <a:buFontTx/>
              <a:buChar char="•"/>
            </a:pPr>
            <a:r>
              <a:rPr lang="ru-RU" altLang="ru-RU" dirty="0">
                <a:solidFill>
                  <a:srgbClr val="0070C0"/>
                </a:solidFill>
                <a:latin typeface="Arial Black" pitchFamily="34" charset="0"/>
              </a:rPr>
              <a:t>способствование  восприятию и запоминанию информации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3"/>
            <a:ext cx="7322288" cy="142875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    Гимнастика мозга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7158" y="1214422"/>
            <a:ext cx="8286808" cy="480131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Кинезиологические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упражнения и игры 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комплекс движений, позволяющих активизировать межполушарное взаимодействие, при котором полушария обмениваются информацией, происходит синхронизация их работы: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haroni" pitchFamily="2" charset="-79"/>
              </a:rPr>
              <a:t>Растягивающие упражнения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Дыхательные упражнения и игры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У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haroni" pitchFamily="2" charset="-79"/>
              </a:rPr>
              <a:t>пражнения для глаз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Телесных движений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haroni" pitchFamily="2" charset="-79"/>
              </a:rPr>
              <a:t>Упражнения для релаксации и массаж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Игры и упражнения на развитие мелкой моторики рук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инезиологические упражнения"/>
          <p:cNvPicPr>
            <a:picLocks noChangeAspect="1" noChangeArrowheads="1"/>
          </p:cNvPicPr>
          <p:nvPr/>
        </p:nvPicPr>
        <p:blipFill>
          <a:blip r:embed="rId2"/>
          <a:srcRect l="62614" t="28665"/>
          <a:stretch>
            <a:fillRect/>
          </a:stretch>
        </p:blipFill>
        <p:spPr bwMode="auto">
          <a:xfrm>
            <a:off x="4071934" y="1214422"/>
            <a:ext cx="3786214" cy="49292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600" b="0" cap="none" dirty="0">
                <a:ln>
                  <a:noFill/>
                </a:ln>
                <a:solidFill>
                  <a:srgbClr val="FF0000"/>
                </a:solidFill>
                <a:latin typeface="Arial" pitchFamily="34" charset="0"/>
                <a:cs typeface="Aharoni" pitchFamily="2" charset="-79"/>
              </a:rPr>
              <a:t>Растягивающие упражнения:</a:t>
            </a:r>
            <a:br>
              <a:rPr lang="ru-RU" sz="3600" b="0" cap="none" dirty="0">
                <a:ln>
                  <a:noFill/>
                </a:ln>
                <a:solidFill>
                  <a:srgbClr val="FF0000"/>
                </a:solidFill>
                <a:latin typeface="Arial" pitchFamily="34" charset="0"/>
                <a:cs typeface="Aharoni" pitchFamily="2" charset="-79"/>
              </a:rPr>
            </a:br>
            <a:r>
              <a:rPr lang="ru-RU" sz="2000" b="0" cap="none" dirty="0">
                <a:ln>
                  <a:noFill/>
                </a:ln>
                <a:solidFill>
                  <a:srgbClr val="000000"/>
                </a:solidFill>
                <a:latin typeface="Arial" pitchFamily="34" charset="0"/>
                <a:cs typeface="Aharoni" pitchFamily="2" charset="-79"/>
              </a:rPr>
              <a:t/>
            </a:r>
            <a:br>
              <a:rPr lang="ru-RU" sz="2000" b="0" cap="none" dirty="0">
                <a:ln>
                  <a:noFill/>
                </a:ln>
                <a:solidFill>
                  <a:srgbClr val="000000"/>
                </a:solidFill>
                <a:latin typeface="Arial" pitchFamily="34" charset="0"/>
                <a:cs typeface="Aharoni" pitchFamily="2" charset="-79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00108"/>
            <a:ext cx="3786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Растягивающие движения снимают стресс и расслабляют мышцы, помогая  ребёнку успокоиться, прийти в  спокойное рабочее состояние.</a:t>
            </a:r>
          </a:p>
        </p:txBody>
      </p:sp>
      <p:pic>
        <p:nvPicPr>
          <p:cNvPr id="8194" name="Picture 2" descr="Кинезиологические упражнения – Детские сказки читать на ночь"/>
          <p:cNvPicPr>
            <a:picLocks noChangeAspect="1" noChangeArrowheads="1"/>
          </p:cNvPicPr>
          <p:nvPr/>
        </p:nvPicPr>
        <p:blipFill>
          <a:blip r:embed="rId3"/>
          <a:srcRect t="29605" r="39941"/>
          <a:stretch>
            <a:fillRect/>
          </a:stretch>
        </p:blipFill>
        <p:spPr bwMode="auto">
          <a:xfrm>
            <a:off x="214282" y="2500306"/>
            <a:ext cx="3786214" cy="3395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инезиологические упражнени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57166"/>
            <a:ext cx="7067550" cy="6029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42048" cy="2500330"/>
          </a:xfrm>
        </p:spPr>
        <p:txBody>
          <a:bodyPr>
            <a:normAutofit/>
          </a:bodyPr>
          <a:lstStyle/>
          <a:p>
            <a:r>
              <a:rPr lang="ru-RU" altLang="ru-RU" sz="2400" b="0" dirty="0">
                <a:solidFill>
                  <a:schemeClr val="tx1">
                    <a:lumMod val="10000"/>
                  </a:schemeClr>
                </a:solidFill>
                <a:cs typeface="Andalus" pitchFamily="18" charset="-78"/>
              </a:rPr>
              <a:t>При выполнении </a:t>
            </a:r>
            <a:r>
              <a:rPr lang="ru-RU" altLang="ru-RU" sz="3100" b="0" dirty="0">
                <a:solidFill>
                  <a:srgbClr val="FF0000"/>
                </a:solidFill>
                <a:cs typeface="Andalus" pitchFamily="18" charset="-78"/>
              </a:rPr>
              <a:t>телесных движений </a:t>
            </a:r>
            <a:r>
              <a:rPr lang="ru-RU" altLang="ru-RU" sz="2400" b="0" dirty="0">
                <a:solidFill>
                  <a:schemeClr val="tx1">
                    <a:lumMod val="10000"/>
                  </a:schemeClr>
                </a:solidFill>
                <a:cs typeface="Andalus" pitchFamily="18" charset="-78"/>
              </a:rPr>
              <a:t>развивается межполушарное взаимодействие, снимаются непроизвольные, непреднамеренные движения и мышечные зажимы.</a:t>
            </a:r>
            <a:br>
              <a:rPr lang="ru-RU" altLang="ru-RU" sz="2400" b="0" dirty="0">
                <a:solidFill>
                  <a:schemeClr val="tx1">
                    <a:lumMod val="10000"/>
                  </a:schemeClr>
                </a:solidFill>
                <a:cs typeface="Andalus" pitchFamily="18" charset="-78"/>
              </a:rPr>
            </a:br>
            <a:endParaRPr lang="ru-RU" sz="2400" b="0" dirty="0">
              <a:solidFill>
                <a:schemeClr val="tx1">
                  <a:lumMod val="10000"/>
                </a:schemeClr>
              </a:solidFill>
              <a:cs typeface="Andalus" pitchFamily="18" charset="-78"/>
            </a:endParaRPr>
          </a:p>
        </p:txBody>
      </p:sp>
      <p:pic>
        <p:nvPicPr>
          <p:cNvPr id="23554" name="Picture 2" descr="Кинезиологические упражнения в логопедической работе по развитию и  коррекции устной речи детей старшего дошкольного возраста | Смол Логопе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928670"/>
            <a:ext cx="2500330" cy="3143272"/>
          </a:xfrm>
          <a:prstGeom prst="rect">
            <a:avLst/>
          </a:prstGeom>
          <a:noFill/>
        </p:spPr>
      </p:pic>
      <p:sp>
        <p:nvSpPr>
          <p:cNvPr id="23556" name="AutoShape 4" descr="Кинезиологические упражнения. картотека на тему. Гимнастика мозга.  Нейрогимнастика и Образовательная Кинезиология Образовательная кинесте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Кинезиологические упражнения. картотека на тему. Гимнастика мозга.  Нейрогимнастика и Образовательная Кинезиология Образовательная кинестет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0"/>
            <a:ext cx="2714644" cy="3157544"/>
          </a:xfrm>
          <a:prstGeom prst="rect">
            <a:avLst/>
          </a:prstGeom>
          <a:noFill/>
        </p:spPr>
      </p:pic>
      <p:pic>
        <p:nvPicPr>
          <p:cNvPr id="7" name="Рисунок 6" descr="Кинезиологические упражнения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786190"/>
            <a:ext cx="3286148" cy="273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инезиологические упражн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6929486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2">
      <a:dk1>
        <a:srgbClr val="99FFCC"/>
      </a:dk1>
      <a:lt1>
        <a:srgbClr val="99FFCC"/>
      </a:lt1>
      <a:dk2>
        <a:srgbClr val="99FFCC"/>
      </a:dk2>
      <a:lt2>
        <a:srgbClr val="99FFCC"/>
      </a:lt2>
      <a:accent1>
        <a:srgbClr val="99FFCC"/>
      </a:accent1>
      <a:accent2>
        <a:srgbClr val="99FFCC"/>
      </a:accent2>
      <a:accent3>
        <a:srgbClr val="99FFCC"/>
      </a:accent3>
      <a:accent4>
        <a:srgbClr val="99FFCC"/>
      </a:accent4>
      <a:accent5>
        <a:srgbClr val="99FFCC"/>
      </a:accent5>
      <a:accent6>
        <a:srgbClr val="99FFCC"/>
      </a:accent6>
      <a:hlink>
        <a:srgbClr val="99FFCC"/>
      </a:hlink>
      <a:folHlink>
        <a:srgbClr val="99FFCC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268</TotalTime>
  <Words>313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Кинезиологические упражнения и игры как средство всестороннего развития детей</vt:lpstr>
      <vt:lpstr>Слайд 2</vt:lpstr>
      <vt:lpstr>Слайд 3</vt:lpstr>
      <vt:lpstr>Возможности кинезиологии</vt:lpstr>
      <vt:lpstr>     Гимнастика мозга</vt:lpstr>
      <vt:lpstr>Растягивающие упражнения:  </vt:lpstr>
      <vt:lpstr>Слайд 7</vt:lpstr>
      <vt:lpstr>При выполнении телесных движений развивается межполушарное взаимодействие, снимаются непроизвольные, непреднамеренные движения и мышечные зажимы. </vt:lpstr>
      <vt:lpstr>Слайд 9</vt:lpstr>
      <vt:lpstr>Слайд 10</vt:lpstr>
      <vt:lpstr>Слайд 11</vt:lpstr>
      <vt:lpstr>Условия</vt:lpstr>
      <vt:lpstr>Слайд 13</vt:lpstr>
      <vt:lpstr>Сказка «ёжик» с использованием кинезиологичских упражнений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Кинезиологические упражнения и игры как средство всестороннего развития детей</dc:title>
  <dc:creator>DNA7 X64</dc:creator>
  <cp:lastModifiedBy>Пользователь</cp:lastModifiedBy>
  <cp:revision>23</cp:revision>
  <dcterms:created xsi:type="dcterms:W3CDTF">2021-03-21T13:33:16Z</dcterms:created>
  <dcterms:modified xsi:type="dcterms:W3CDTF">2023-01-10T12:44:00Z</dcterms:modified>
</cp:coreProperties>
</file>